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66" r:id="rId2"/>
    <p:sldId id="276" r:id="rId3"/>
    <p:sldId id="259" r:id="rId4"/>
    <p:sldId id="315" r:id="rId5"/>
    <p:sldId id="275" r:id="rId6"/>
    <p:sldId id="258" r:id="rId7"/>
    <p:sldId id="312" r:id="rId8"/>
    <p:sldId id="305" r:id="rId9"/>
    <p:sldId id="291" r:id="rId10"/>
    <p:sldId id="277" r:id="rId11"/>
    <p:sldId id="272" r:id="rId12"/>
    <p:sldId id="280" r:id="rId13"/>
    <p:sldId id="281" r:id="rId14"/>
    <p:sldId id="313" r:id="rId15"/>
    <p:sldId id="282" r:id="rId16"/>
    <p:sldId id="267" r:id="rId17"/>
    <p:sldId id="283" r:id="rId18"/>
    <p:sldId id="314" r:id="rId19"/>
    <p:sldId id="300" r:id="rId20"/>
    <p:sldId id="311" r:id="rId21"/>
    <p:sldId id="310" r:id="rId22"/>
    <p:sldId id="28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0FF"/>
    <a:srgbClr val="D72726"/>
    <a:srgbClr val="2E9D2A"/>
    <a:srgbClr val="2B9927"/>
    <a:srgbClr val="FE7F13"/>
    <a:srgbClr val="000013"/>
    <a:srgbClr val="8A574B"/>
    <a:srgbClr val="9165B9"/>
    <a:srgbClr val="D72627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/>
    <p:restoredTop sz="94645"/>
  </p:normalViewPr>
  <p:slideViewPr>
    <p:cSldViewPr snapToGrid="0" snapToObjects="1">
      <p:cViewPr varScale="1">
        <p:scale>
          <a:sx n="136" d="100"/>
          <a:sy n="136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835AC-B937-DC4F-A9AF-DDEA21463513}" type="datetimeFigureOut">
              <a:rPr lang="en-US" smtClean="0"/>
              <a:t>4/24/21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3DCC2D-BF8E-6546-A31C-967437B0E6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52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077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716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53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05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</a:t>
            </a:r>
            <a:br>
              <a:rPr lang="en-US" dirty="0"/>
            </a:br>
            <a:r>
              <a:rPr lang="en-US" dirty="0"/>
              <a:t>Baja </a:t>
            </a:r>
            <a:r>
              <a:rPr lang="en-US" dirty="0" err="1"/>
              <a:t>sostenida</a:t>
            </a:r>
            <a:r>
              <a:rPr lang="en-US" dirty="0"/>
              <a:t> (reducer a la </a:t>
            </a:r>
            <a:r>
              <a:rPr lang="en-US" dirty="0" err="1"/>
              <a:t>mitad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3 </a:t>
            </a:r>
            <a:r>
              <a:rPr lang="en-US" dirty="0" err="1"/>
              <a:t>semanas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UK:</a:t>
            </a:r>
            <a:br>
              <a:rPr lang="en-US" dirty="0"/>
            </a:br>
            <a:r>
              <a:rPr lang="en-US" dirty="0"/>
              <a:t>Bajo 14 para </a:t>
            </a:r>
            <a:r>
              <a:rPr lang="en-US" dirty="0" err="1"/>
              <a:t>abrir</a:t>
            </a:r>
            <a:r>
              <a:rPr lang="en-US" dirty="0"/>
              <a:t> </a:t>
            </a:r>
            <a:r>
              <a:rPr lang="en-US" dirty="0" err="1"/>
              <a:t>escuelas</a:t>
            </a:r>
            <a:endParaRPr lang="en-US" dirty="0"/>
          </a:p>
          <a:p>
            <a:r>
              <a:rPr lang="en-US" dirty="0"/>
              <a:t>Bajo 1,4 para </a:t>
            </a:r>
            <a:r>
              <a:rPr lang="en-US" dirty="0" err="1"/>
              <a:t>abrir</a:t>
            </a:r>
            <a:r>
              <a:rPr lang="en-US" dirty="0"/>
              <a:t> el resto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048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Menor</a:t>
            </a:r>
            <a:r>
              <a:rPr lang="en-US" dirty="0"/>
              <a:t> a 5%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últimas</a:t>
            </a:r>
            <a:r>
              <a:rPr lang="en-US" dirty="0"/>
              <a:t> 2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903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Menor</a:t>
            </a:r>
            <a:r>
              <a:rPr lang="en-US" dirty="0"/>
              <a:t> a 5%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últimas</a:t>
            </a:r>
            <a:r>
              <a:rPr lang="en-US" dirty="0"/>
              <a:t> 2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022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887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FD505-BBC5-C843-8C23-3DCF9D7485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E3F7C7-8544-BD48-89A0-9A24034F3B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5705C-21E0-8E4E-B0D8-648564DB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76593-E5F0-3E49-BF80-F1CF907ED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B1596-A9E0-D247-90CB-64AA7EEDD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73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5B276-89EF-6044-9281-126BE0E2F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09DA4-2C6A-3E47-9A48-24229312ED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2CFFD-E687-234A-9F01-50BA6ADB9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A8CE8-B362-1440-9BAC-B9E101640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A4555-13BF-6D4A-8B04-BB658203D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6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397F40-5536-8F44-9346-EB9834505E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FF1AC5-03D4-DF4B-A1A2-0743E1E97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17536-2408-AA4E-9256-6BB205449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C12FC-8FA4-FE4D-AF67-1CB6E8C1D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6E499-62CD-F14F-837D-850C4A974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17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B1FCC-F75D-C545-BEA4-87091BB2C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51CB7-E2D1-214E-BC3F-740C2EFA3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CFD37-66C7-5B48-95DE-1C90C4EF7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6A068-2412-0B40-BD0E-E178E4AE3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50CB2-6733-1B43-87B4-E3CA93D8E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64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F9DB2-3535-134C-86A3-05DA8EAC2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B1ECE9-8E00-504A-9D76-C5D5224A5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29FA6-4A28-8247-9AD5-FC1176B4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C6E5B-A3EC-BC46-997E-D4DEBC8FC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1D66A-0499-6D40-826D-6FB7703B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33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3782E-C7C6-3745-A052-0F992B122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59A25-6192-9B4B-9349-B3A1AE2D70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699815-DA51-0642-B7BE-3FDC08598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DEE98-4976-6942-BEA0-2744300FC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7BEC14-B888-474A-BD98-7356DA10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3EA50-8090-DF4F-AE26-EE631F103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927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83CBD-4217-4E42-9CF5-57C117222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B789A-5550-4D4D-B75D-523085511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37B505-C03C-0143-A2C8-6C4904B7C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11A3F3-A0C4-6048-952C-F9B25A60E2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F2D5A5-DD3D-D744-A9B6-D2113142E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3F13CA-EA18-6049-86CD-E0C60F6F4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BFFC36-9DCF-EA4F-813D-207BBA840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6B34DD-0CCA-5C48-A63E-BF6360C87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44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57C4A-9E21-564E-AE3B-7725E1C09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BC295D-57FB-7B41-9AFC-E39DE8A1D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3D6B15-D48F-4942-BD00-0BF32AA04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C900E9-CED7-3540-A1D3-0CDBCAF76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036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99612A-2BB5-5A41-9CA4-BA41281BA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27582E-B8BF-6445-AEEF-82C99E555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9EFAE-199E-0B46-BE38-913500009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DDC8F0-612C-2E4C-B92E-B7B89590FDDF}"/>
              </a:ext>
            </a:extLst>
          </p:cNvPr>
          <p:cNvSpPr txBox="1"/>
          <p:nvPr userDrawn="1"/>
        </p:nvSpPr>
        <p:spPr>
          <a:xfrm>
            <a:off x="223831" y="6488668"/>
            <a:ext cx="1026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Fuente de </a:t>
            </a:r>
            <a:r>
              <a:rPr lang="en-US" dirty="0" err="1"/>
              <a:t>datos</a:t>
            </a:r>
            <a:r>
              <a:rPr lang="en-US" dirty="0"/>
              <a:t>: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oficiales</a:t>
            </a:r>
            <a:r>
              <a:rPr lang="en-US" dirty="0"/>
              <a:t> del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Salud</a:t>
            </a:r>
            <a:r>
              <a:rPr lang="en-US" dirty="0"/>
              <a:t>, </a:t>
            </a:r>
            <a:r>
              <a:rPr lang="en-US" dirty="0" err="1"/>
              <a:t>publicados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repositorio</a:t>
            </a:r>
            <a:r>
              <a:rPr lang="en-US" dirty="0"/>
              <a:t> del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Ciencia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11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05D0C-EF8E-9F4A-9887-82DEDE0AD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191F9-7B43-6648-9892-98FC061D3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405285-6201-8A41-A256-1B222054F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237C3-BA0A-9747-90D3-AB51EEF90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B2456-0B55-4B4E-B5EE-D0724B78A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93C4A8-95B0-DF41-A19A-0AEDBC8F4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84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2F767-623F-6A48-A9E0-87FE389F9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2AC2C0-5D2B-B34C-B887-8346CD4911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CEAAFD-5475-E345-A8FB-4638AC5F95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42C5CA-683C-3A48-96EB-5E2BD0EAF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621C0C-5133-8E43-B03F-EDC7A6D8B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C174A-E948-074E-A9B9-5CF01A85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67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ACFC52-671E-CC4F-A4AC-3BDCC1B9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E688D-2B5F-E84B-A77F-4D5BFFED8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12A72-F2FC-6740-BA68-29FE7A5BE6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EB29E-0F50-7548-8684-F241B8F328C1}" type="datetimeFigureOut">
              <a:rPr lang="en-US" smtClean="0"/>
              <a:t>4/24/21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0AEDA-A1AC-5645-9D37-9EBD07AE1A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5A91F-AB2B-4749-97F3-C42FE31483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119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065EC1-6B7D-F343-BAD0-8908B451AA28}"/>
              </a:ext>
            </a:extLst>
          </p:cNvPr>
          <p:cNvSpPr txBox="1"/>
          <p:nvPr/>
        </p:nvSpPr>
        <p:spPr>
          <a:xfrm>
            <a:off x="1405233" y="876693"/>
            <a:ext cx="9249584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COVID-19 EN CHILE</a:t>
            </a:r>
          </a:p>
          <a:p>
            <a:pPr algn="ctr"/>
            <a:r>
              <a:rPr lang="en-US" sz="6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CIFRAS Y TENDENCIAS </a:t>
            </a:r>
          </a:p>
          <a:p>
            <a:pPr algn="ctr"/>
            <a:endParaRPr lang="en-US" sz="6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6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 SÁBADO 24 ABRIL 2021</a:t>
            </a:r>
          </a:p>
        </p:txBody>
      </p:sp>
    </p:spTree>
    <p:extLst>
      <p:ext uri="{BB962C8B-B14F-4D97-AF65-F5344CB8AC3E}">
        <p14:creationId xmlns:p14="http://schemas.microsoft.com/office/powerpoint/2010/main" val="2077780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9498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CASOS &amp; TESTS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57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81C409-A7A1-414C-87EB-C6C1E81DB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45" y="1164298"/>
            <a:ext cx="6063190" cy="47114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188534" y="128200"/>
            <a:ext cx="5785995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INCIDENCIA </a:t>
            </a:r>
          </a:p>
          <a:p>
            <a:pPr algn="ctr"/>
            <a:r>
              <a:rPr lang="en-US" sz="2400" dirty="0" err="1"/>
              <a:t>Promedio</a:t>
            </a:r>
            <a:r>
              <a:rPr lang="en-US" sz="2400" dirty="0"/>
              <a:t> </a:t>
            </a:r>
            <a:r>
              <a:rPr lang="en-US" sz="2400" dirty="0" err="1"/>
              <a:t>casos</a:t>
            </a:r>
            <a:r>
              <a:rPr lang="en-US" sz="2400" dirty="0"/>
              <a:t> </a:t>
            </a:r>
            <a:r>
              <a:rPr lang="en-US" sz="2400" dirty="0" err="1"/>
              <a:t>diarios</a:t>
            </a:r>
            <a:r>
              <a:rPr lang="en-US" sz="2400" dirty="0"/>
              <a:t> x 100 mil </a:t>
            </a:r>
            <a:r>
              <a:rPr lang="en-US" sz="2400" dirty="0" err="1"/>
              <a:t>habitantes</a:t>
            </a:r>
            <a:endParaRPr lang="en-US" sz="24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961410E-36BC-5348-8ED5-ABA3511377E4}"/>
              </a:ext>
            </a:extLst>
          </p:cNvPr>
          <p:cNvCxnSpPr>
            <a:cxnSpLocks/>
          </p:cNvCxnSpPr>
          <p:nvPr/>
        </p:nvCxnSpPr>
        <p:spPr>
          <a:xfrm>
            <a:off x="1054548" y="4397416"/>
            <a:ext cx="462981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AA3CF90-3BBE-F041-B74C-D680E845FFBE}"/>
              </a:ext>
            </a:extLst>
          </p:cNvPr>
          <p:cNvSpPr txBox="1"/>
          <p:nvPr/>
        </p:nvSpPr>
        <p:spPr>
          <a:xfrm>
            <a:off x="6067777" y="128200"/>
            <a:ext cx="5785995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TESTS SEMANALES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6853FA-2ABF-874F-8B86-4D1500C22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1788" y="1146624"/>
            <a:ext cx="6066271" cy="472913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9C0DDB6-D212-E84D-9F03-A65A8ADB10D3}"/>
              </a:ext>
            </a:extLst>
          </p:cNvPr>
          <p:cNvSpPr/>
          <p:nvPr/>
        </p:nvSpPr>
        <p:spPr>
          <a:xfrm>
            <a:off x="1054548" y="5147035"/>
            <a:ext cx="4629814" cy="21681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META</a:t>
            </a:r>
          </a:p>
        </p:txBody>
      </p:sp>
    </p:spTree>
    <p:extLst>
      <p:ext uri="{BB962C8B-B14F-4D97-AF65-F5344CB8AC3E}">
        <p14:creationId xmlns:p14="http://schemas.microsoft.com/office/powerpoint/2010/main" val="3417311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2193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POSITIVIDAD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63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168769-10F4-EE4C-9A71-B878603EC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6701" y="589092"/>
            <a:ext cx="7008698" cy="56374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3427592" y="4317"/>
            <a:ext cx="5691366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POSITIVIDAD SEMANAL EN CHILE</a:t>
            </a:r>
          </a:p>
        </p:txBody>
      </p:sp>
    </p:spTree>
    <p:extLst>
      <p:ext uri="{BB962C8B-B14F-4D97-AF65-F5344CB8AC3E}">
        <p14:creationId xmlns:p14="http://schemas.microsoft.com/office/powerpoint/2010/main" val="53311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168769-10F4-EE4C-9A71-B878603EC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6701" y="589092"/>
            <a:ext cx="7008698" cy="56374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3427592" y="4317"/>
            <a:ext cx="5691366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POSITIVIDAD SEMANAL EN CHILE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D1AEE5-22F7-EE44-9ECD-2CFB3F711B9D}"/>
              </a:ext>
            </a:extLst>
          </p:cNvPr>
          <p:cNvCxnSpPr>
            <a:cxnSpLocks/>
          </p:cNvCxnSpPr>
          <p:nvPr/>
        </p:nvCxnSpPr>
        <p:spPr>
          <a:xfrm>
            <a:off x="3335823" y="3703722"/>
            <a:ext cx="587490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65CD086-BC19-C545-9D04-A20D201ACA2E}"/>
              </a:ext>
            </a:extLst>
          </p:cNvPr>
          <p:cNvCxnSpPr>
            <a:cxnSpLocks/>
          </p:cNvCxnSpPr>
          <p:nvPr/>
        </p:nvCxnSpPr>
        <p:spPr>
          <a:xfrm>
            <a:off x="3335823" y="1810508"/>
            <a:ext cx="587490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1905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8777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POR REGIONES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014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690B03-9D47-C14E-B04F-CDC54442A1B8}"/>
              </a:ext>
            </a:extLst>
          </p:cNvPr>
          <p:cNvSpPr txBox="1"/>
          <p:nvPr/>
        </p:nvSpPr>
        <p:spPr>
          <a:xfrm>
            <a:off x="671598" y="196275"/>
            <a:ext cx="10848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EVOLUCIÓN DE POSITIVIDAD E INCIDENCIA EN ÚLTIMA SEMANA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0D1BAA-82E8-7C46-8B35-28FA7139A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909" y="781050"/>
            <a:ext cx="9198181" cy="559147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E574C901-75E8-B842-971B-C98FBAD5D387}"/>
              </a:ext>
            </a:extLst>
          </p:cNvPr>
          <p:cNvSpPr/>
          <p:nvPr/>
        </p:nvSpPr>
        <p:spPr>
          <a:xfrm>
            <a:off x="1206631" y="3799002"/>
            <a:ext cx="2714919" cy="2714919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DA74F0-C53B-A443-96DF-43597F502F1C}"/>
              </a:ext>
            </a:extLst>
          </p:cNvPr>
          <p:cNvSpPr txBox="1"/>
          <p:nvPr/>
        </p:nvSpPr>
        <p:spPr>
          <a:xfrm>
            <a:off x="1855309" y="4703536"/>
            <a:ext cx="14075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70C0"/>
                </a:solidFill>
              </a:rPr>
              <a:t>META</a:t>
            </a:r>
          </a:p>
        </p:txBody>
      </p:sp>
    </p:spTree>
    <p:extLst>
      <p:ext uri="{BB962C8B-B14F-4D97-AF65-F5344CB8AC3E}">
        <p14:creationId xmlns:p14="http://schemas.microsoft.com/office/powerpoint/2010/main" val="4002791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7276339-AE4B-5346-A66D-CDD254A25075}"/>
              </a:ext>
            </a:extLst>
          </p:cNvPr>
          <p:cNvSpPr txBox="1"/>
          <p:nvPr/>
        </p:nvSpPr>
        <p:spPr>
          <a:xfrm>
            <a:off x="618050" y="125155"/>
            <a:ext cx="10848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EVOLUCIÓN DE POSITIVIDAD E INCIDENCIA EN ÚLTIMA SEMANA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646994-B243-5C40-B492-91154EDDD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45" y="709930"/>
            <a:ext cx="9978588" cy="581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410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CA4722-C2C3-4446-80D3-49A5750C1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607" y="781050"/>
            <a:ext cx="9445474" cy="56480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90B03-9D47-C14E-B04F-CDC54442A1B8}"/>
              </a:ext>
            </a:extLst>
          </p:cNvPr>
          <p:cNvSpPr txBox="1"/>
          <p:nvPr/>
        </p:nvSpPr>
        <p:spPr>
          <a:xfrm>
            <a:off x="671598" y="196275"/>
            <a:ext cx="9532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EVOLUCIÓN DE POSITIVIDAD E INCIDENCIA EN VALDIVIA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574C901-75E8-B842-971B-C98FBAD5D387}"/>
              </a:ext>
            </a:extLst>
          </p:cNvPr>
          <p:cNvSpPr/>
          <p:nvPr/>
        </p:nvSpPr>
        <p:spPr>
          <a:xfrm>
            <a:off x="1206631" y="3799002"/>
            <a:ext cx="2714919" cy="2714919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DA74F0-C53B-A443-96DF-43597F502F1C}"/>
              </a:ext>
            </a:extLst>
          </p:cNvPr>
          <p:cNvSpPr txBox="1"/>
          <p:nvPr/>
        </p:nvSpPr>
        <p:spPr>
          <a:xfrm>
            <a:off x="1855309" y="4703536"/>
            <a:ext cx="14075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70C0"/>
                </a:solidFill>
              </a:rPr>
              <a:t>META</a:t>
            </a:r>
          </a:p>
        </p:txBody>
      </p:sp>
    </p:spTree>
    <p:extLst>
      <p:ext uri="{BB962C8B-B14F-4D97-AF65-F5344CB8AC3E}">
        <p14:creationId xmlns:p14="http://schemas.microsoft.com/office/powerpoint/2010/main" val="2727756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4766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VACUNACIÓN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400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308808" y="2809188"/>
            <a:ext cx="58583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PACIENTES EN UCI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04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2433A70-977D-C840-9BCB-9ECF9B80CB77}"/>
              </a:ext>
            </a:extLst>
          </p:cNvPr>
          <p:cNvSpPr txBox="1"/>
          <p:nvPr/>
        </p:nvSpPr>
        <p:spPr>
          <a:xfrm>
            <a:off x="869964" y="0"/>
            <a:ext cx="8963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Vacunación</a:t>
            </a:r>
            <a:r>
              <a:rPr lang="en-US" sz="3200" dirty="0"/>
              <a:t> COVID-19 </a:t>
            </a:r>
            <a:r>
              <a:rPr lang="en-US" sz="3200" dirty="0" err="1"/>
              <a:t>en</a:t>
            </a:r>
            <a:r>
              <a:rPr lang="en-US" sz="3200" dirty="0"/>
              <a:t> Chile al 21 de Abril de 2021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48A4CA-3BDA-DF46-9B7F-0A23EBAA1D10}"/>
              </a:ext>
            </a:extLst>
          </p:cNvPr>
          <p:cNvSpPr txBox="1"/>
          <p:nvPr/>
        </p:nvSpPr>
        <p:spPr>
          <a:xfrm>
            <a:off x="10236200" y="399501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D21C70-91E5-834F-87B7-B85FD9666F0B}"/>
              </a:ext>
            </a:extLst>
          </p:cNvPr>
          <p:cNvSpPr/>
          <p:nvPr/>
        </p:nvSpPr>
        <p:spPr>
          <a:xfrm>
            <a:off x="8041064" y="2337847"/>
            <a:ext cx="4081806" cy="2318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8D03C1-0B33-3C41-AC30-33C57A60F74A}"/>
              </a:ext>
            </a:extLst>
          </p:cNvPr>
          <p:cNvSpPr/>
          <p:nvPr/>
        </p:nvSpPr>
        <p:spPr>
          <a:xfrm>
            <a:off x="7971934" y="2241940"/>
            <a:ext cx="4150936" cy="22546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C5DDF3-6245-114F-A8BD-3E6A2A6EDCF4}"/>
              </a:ext>
            </a:extLst>
          </p:cNvPr>
          <p:cNvSpPr/>
          <p:nvPr/>
        </p:nvSpPr>
        <p:spPr>
          <a:xfrm>
            <a:off x="8446416" y="1924376"/>
            <a:ext cx="3676454" cy="25722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185831-B8F6-3846-9EED-90C1AC48E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50" y="857250"/>
            <a:ext cx="108839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2888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2433A70-977D-C840-9BCB-9ECF9B80CB77}"/>
              </a:ext>
            </a:extLst>
          </p:cNvPr>
          <p:cNvSpPr txBox="1"/>
          <p:nvPr/>
        </p:nvSpPr>
        <p:spPr>
          <a:xfrm>
            <a:off x="869964" y="0"/>
            <a:ext cx="8963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Vacunación</a:t>
            </a:r>
            <a:r>
              <a:rPr lang="en-US" sz="3200" dirty="0"/>
              <a:t> COVID-19 </a:t>
            </a:r>
            <a:r>
              <a:rPr lang="en-US" sz="3200" dirty="0" err="1"/>
              <a:t>en</a:t>
            </a:r>
            <a:r>
              <a:rPr lang="en-US" sz="3200" dirty="0"/>
              <a:t> Chile al 24 de Abril de 2021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48A4CA-3BDA-DF46-9B7F-0A23EBAA1D10}"/>
              </a:ext>
            </a:extLst>
          </p:cNvPr>
          <p:cNvSpPr txBox="1"/>
          <p:nvPr/>
        </p:nvSpPr>
        <p:spPr>
          <a:xfrm>
            <a:off x="10236200" y="399501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D21C70-91E5-834F-87B7-B85FD9666F0B}"/>
              </a:ext>
            </a:extLst>
          </p:cNvPr>
          <p:cNvSpPr/>
          <p:nvPr/>
        </p:nvSpPr>
        <p:spPr>
          <a:xfrm>
            <a:off x="8041064" y="2337847"/>
            <a:ext cx="4081806" cy="2318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8D03C1-0B33-3C41-AC30-33C57A60F74A}"/>
              </a:ext>
            </a:extLst>
          </p:cNvPr>
          <p:cNvSpPr/>
          <p:nvPr/>
        </p:nvSpPr>
        <p:spPr>
          <a:xfrm>
            <a:off x="7971934" y="2241940"/>
            <a:ext cx="4150936" cy="22546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0389FD-35CD-B34C-9818-4F1D0E5494A0}"/>
              </a:ext>
            </a:extLst>
          </p:cNvPr>
          <p:cNvSpPr txBox="1"/>
          <p:nvPr/>
        </p:nvSpPr>
        <p:spPr>
          <a:xfrm>
            <a:off x="3421930" y="616079"/>
            <a:ext cx="4425892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/>
              <a:t>Población</a:t>
            </a:r>
            <a:r>
              <a:rPr lang="en-US" sz="4400" dirty="0"/>
              <a:t> </a:t>
            </a:r>
            <a:r>
              <a:rPr lang="en-US" sz="4400" dirty="0" err="1"/>
              <a:t>objetivo</a:t>
            </a:r>
            <a:endParaRPr lang="en-US" sz="4400" dirty="0"/>
          </a:p>
          <a:p>
            <a:r>
              <a:rPr lang="en-US" sz="5400" b="1" dirty="0">
                <a:solidFill>
                  <a:srgbClr val="FF0000"/>
                </a:solidFill>
              </a:rPr>
              <a:t>15,9 </a:t>
            </a:r>
            <a:r>
              <a:rPr lang="en-US" sz="5400" b="1" dirty="0" err="1">
                <a:solidFill>
                  <a:srgbClr val="FF0000"/>
                </a:solidFill>
              </a:rPr>
              <a:t>Millones</a:t>
            </a:r>
            <a:endParaRPr lang="en-US" sz="5400" b="1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33E5E6-70DC-E04B-BF62-5CF9FD6FAE37}"/>
              </a:ext>
            </a:extLst>
          </p:cNvPr>
          <p:cNvSpPr txBox="1"/>
          <p:nvPr/>
        </p:nvSpPr>
        <p:spPr>
          <a:xfrm>
            <a:off x="1524047" y="2350188"/>
            <a:ext cx="855792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 err="1"/>
              <a:t>Vacunados</a:t>
            </a:r>
            <a:r>
              <a:rPr lang="en-US" sz="4400" dirty="0"/>
              <a:t> con 2ª </a:t>
            </a:r>
            <a:r>
              <a:rPr lang="en-US" sz="4400" dirty="0" err="1"/>
              <a:t>dosis</a:t>
            </a:r>
            <a:r>
              <a:rPr lang="en-US" sz="4400" dirty="0"/>
              <a:t> </a:t>
            </a:r>
            <a:r>
              <a:rPr lang="en-US" sz="4400" b="1" u="sng" dirty="0" err="1"/>
              <a:t>hace</a:t>
            </a:r>
            <a:r>
              <a:rPr lang="en-US" sz="4400" b="1" u="sng" dirty="0"/>
              <a:t> 14 </a:t>
            </a:r>
            <a:r>
              <a:rPr lang="en-US" sz="4400" b="1" u="sng" dirty="0" err="1"/>
              <a:t>días</a:t>
            </a:r>
            <a:endParaRPr lang="en-US" sz="4400" b="1" u="sng" dirty="0"/>
          </a:p>
          <a:p>
            <a:pPr algn="ctr"/>
            <a:r>
              <a:rPr lang="en-US" sz="6000" b="1" dirty="0">
                <a:solidFill>
                  <a:srgbClr val="FF0000"/>
                </a:solidFill>
              </a:rPr>
              <a:t>4,66 </a:t>
            </a:r>
            <a:r>
              <a:rPr lang="en-US" sz="6000" b="1" dirty="0" err="1">
                <a:solidFill>
                  <a:srgbClr val="FF0000"/>
                </a:solidFill>
              </a:rPr>
              <a:t>Millones</a:t>
            </a:r>
            <a:r>
              <a:rPr lang="en-US" sz="6000" b="1" dirty="0">
                <a:solidFill>
                  <a:srgbClr val="FF0000"/>
                </a:solidFill>
              </a:rPr>
              <a:t> (29,2%)</a:t>
            </a:r>
          </a:p>
          <a:p>
            <a:pPr algn="ctr"/>
            <a:endParaRPr lang="en-US" sz="4400" dirty="0"/>
          </a:p>
          <a:p>
            <a:pPr algn="ctr"/>
            <a:r>
              <a:rPr lang="en-US" sz="4400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46F0D5-A42C-5C46-8EB7-C6E4DA71170B}"/>
              </a:ext>
            </a:extLst>
          </p:cNvPr>
          <p:cNvSpPr/>
          <p:nvPr/>
        </p:nvSpPr>
        <p:spPr>
          <a:xfrm>
            <a:off x="2318776" y="4496586"/>
            <a:ext cx="7605352" cy="15388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dirty="0" err="1"/>
              <a:t>Todavía</a:t>
            </a:r>
            <a:r>
              <a:rPr lang="en-US" sz="4000" dirty="0"/>
              <a:t> no </a:t>
            </a:r>
            <a:r>
              <a:rPr lang="en-US" sz="4000" dirty="0" err="1"/>
              <a:t>tienen</a:t>
            </a:r>
            <a:r>
              <a:rPr lang="en-US" sz="4000" dirty="0"/>
              <a:t> 2ª </a:t>
            </a:r>
            <a:r>
              <a:rPr lang="en-US" sz="4000" dirty="0" err="1"/>
              <a:t>dosis</a:t>
            </a:r>
            <a:r>
              <a:rPr lang="en-US" sz="4000" dirty="0"/>
              <a:t> </a:t>
            </a:r>
            <a:r>
              <a:rPr lang="en-US" sz="4000" b="1" dirty="0"/>
              <a:t>+ 14 </a:t>
            </a:r>
            <a:r>
              <a:rPr lang="en-US" sz="4000" b="1" dirty="0" err="1"/>
              <a:t>días</a:t>
            </a:r>
            <a:endParaRPr lang="en-US" sz="4000" b="1" dirty="0"/>
          </a:p>
          <a:p>
            <a:pPr algn="ctr"/>
            <a:r>
              <a:rPr lang="en-US" sz="5400" b="1" dirty="0">
                <a:solidFill>
                  <a:srgbClr val="FF0000"/>
                </a:solidFill>
              </a:rPr>
              <a:t>11,27 </a:t>
            </a:r>
            <a:r>
              <a:rPr lang="en-US" sz="5400" b="1" dirty="0" err="1">
                <a:solidFill>
                  <a:srgbClr val="FF0000"/>
                </a:solidFill>
              </a:rPr>
              <a:t>Millones</a:t>
            </a:r>
            <a:r>
              <a:rPr lang="en-US" sz="5400" b="1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66994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2433A70-977D-C840-9BCB-9ECF9B80CB77}"/>
              </a:ext>
            </a:extLst>
          </p:cNvPr>
          <p:cNvSpPr txBox="1"/>
          <p:nvPr/>
        </p:nvSpPr>
        <p:spPr>
          <a:xfrm>
            <a:off x="4156518" y="0"/>
            <a:ext cx="3617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RESUMEN SEMANAL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2D7BE9-9058-7542-BFD7-975CC9BA5004}"/>
              </a:ext>
            </a:extLst>
          </p:cNvPr>
          <p:cNvSpPr txBox="1"/>
          <p:nvPr/>
        </p:nvSpPr>
        <p:spPr>
          <a:xfrm>
            <a:off x="202231" y="1095081"/>
            <a:ext cx="11267636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Hospitalizaciones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UCI: </a:t>
            </a:r>
            <a:r>
              <a:rPr lang="en-US" sz="3200" b="1" dirty="0">
                <a:solidFill>
                  <a:srgbClr val="FF0000"/>
                </a:solidFill>
              </a:rPr>
              <a:t>ALTO Y AÚN NO BAJA</a:t>
            </a:r>
          </a:p>
          <a:p>
            <a:endParaRPr lang="en-US" sz="3200" dirty="0"/>
          </a:p>
          <a:p>
            <a:r>
              <a:rPr lang="en-US" sz="3200" dirty="0" err="1"/>
              <a:t>Nuevos</a:t>
            </a:r>
            <a:r>
              <a:rPr lang="en-US" sz="3200" dirty="0"/>
              <a:t> </a:t>
            </a:r>
            <a:r>
              <a:rPr lang="en-US" sz="3200" dirty="0" err="1"/>
              <a:t>fallecidos</a:t>
            </a:r>
            <a:r>
              <a:rPr lang="en-US" sz="3200" dirty="0"/>
              <a:t> </a:t>
            </a:r>
            <a:r>
              <a:rPr lang="en-US" sz="3200" dirty="0" err="1"/>
              <a:t>semanales</a:t>
            </a:r>
            <a:r>
              <a:rPr lang="en-US" sz="3200" dirty="0"/>
              <a:t>: </a:t>
            </a:r>
            <a:r>
              <a:rPr lang="en-US" sz="3200" b="1" dirty="0">
                <a:solidFill>
                  <a:srgbClr val="FF0000"/>
                </a:solidFill>
              </a:rPr>
              <a:t>ALTO Y BAJANDO LEVEMENTE</a:t>
            </a:r>
          </a:p>
          <a:p>
            <a:endParaRPr lang="en-US" sz="3200" dirty="0"/>
          </a:p>
          <a:p>
            <a:r>
              <a:rPr lang="en-US" sz="3200" dirty="0" err="1"/>
              <a:t>Nuevos</a:t>
            </a:r>
            <a:r>
              <a:rPr lang="en-US" sz="3200" dirty="0"/>
              <a:t> </a:t>
            </a:r>
            <a:r>
              <a:rPr lang="en-US" sz="3200" dirty="0" err="1"/>
              <a:t>casos</a:t>
            </a:r>
            <a:r>
              <a:rPr lang="en-US" sz="3200" dirty="0"/>
              <a:t> </a:t>
            </a:r>
            <a:r>
              <a:rPr lang="en-US" sz="3200" dirty="0" err="1"/>
              <a:t>semanales</a:t>
            </a:r>
            <a:r>
              <a:rPr lang="en-US" sz="3200" dirty="0"/>
              <a:t>: </a:t>
            </a:r>
            <a:r>
              <a:rPr lang="en-US" sz="3200" b="1" dirty="0">
                <a:solidFill>
                  <a:srgbClr val="FF0000"/>
                </a:solidFill>
              </a:rPr>
              <a:t>ALTO Y BAJANDO LEVEMENTE</a:t>
            </a:r>
          </a:p>
          <a:p>
            <a:endParaRPr lang="en-US" sz="3200" dirty="0"/>
          </a:p>
          <a:p>
            <a:r>
              <a:rPr lang="en-US" sz="3200" dirty="0" err="1"/>
              <a:t>Positividad</a:t>
            </a:r>
            <a:r>
              <a:rPr lang="en-US" sz="3200" dirty="0"/>
              <a:t> </a:t>
            </a:r>
            <a:r>
              <a:rPr lang="en-US" sz="3200" dirty="0" err="1"/>
              <a:t>semanal</a:t>
            </a:r>
            <a:r>
              <a:rPr lang="en-US" sz="3200" dirty="0"/>
              <a:t>: </a:t>
            </a:r>
            <a:r>
              <a:rPr lang="en-US" sz="3200" b="1" dirty="0">
                <a:solidFill>
                  <a:srgbClr val="FF0000"/>
                </a:solidFill>
              </a:rPr>
              <a:t>ALTA Y BAJANDO LEVEMENTE</a:t>
            </a:r>
          </a:p>
          <a:p>
            <a:endParaRPr lang="en-US" sz="3200" dirty="0"/>
          </a:p>
          <a:p>
            <a:r>
              <a:rPr lang="en-US" sz="3200" dirty="0" err="1"/>
              <a:t>Vacunación</a:t>
            </a:r>
            <a:r>
              <a:rPr lang="en-US" sz="3200" dirty="0"/>
              <a:t>: </a:t>
            </a:r>
            <a:r>
              <a:rPr lang="en-US" sz="3200" b="1" dirty="0">
                <a:solidFill>
                  <a:srgbClr val="FF0000"/>
                </a:solidFill>
              </a:rPr>
              <a:t>29,2% POBLACIÓN OBJETIVO CON 2ª </a:t>
            </a:r>
            <a:r>
              <a:rPr lang="en-US" sz="3200" b="1" dirty="0" err="1">
                <a:solidFill>
                  <a:srgbClr val="FF0000"/>
                </a:solidFill>
              </a:rPr>
              <a:t>Dosis</a:t>
            </a:r>
            <a:r>
              <a:rPr lang="en-US" sz="3200" b="1" dirty="0">
                <a:solidFill>
                  <a:srgbClr val="FF0000"/>
                </a:solidFill>
              </a:rPr>
              <a:t> + 14 </a:t>
            </a:r>
            <a:r>
              <a:rPr lang="en-US" sz="3200" b="1" dirty="0" err="1">
                <a:solidFill>
                  <a:srgbClr val="FF0000"/>
                </a:solidFill>
              </a:rPr>
              <a:t>días</a:t>
            </a:r>
            <a:r>
              <a:rPr lang="en-US" sz="3200" b="1" dirty="0">
                <a:solidFill>
                  <a:srgbClr val="FF0000"/>
                </a:solidFill>
              </a:rPr>
              <a:t> 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9308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2231136" y="0"/>
            <a:ext cx="8126777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 err="1"/>
              <a:t>Pacientes</a:t>
            </a:r>
            <a:r>
              <a:rPr lang="en-US" sz="3200" dirty="0"/>
              <a:t> COVID-19 </a:t>
            </a:r>
            <a:r>
              <a:rPr lang="en-US" sz="3200" dirty="0" err="1"/>
              <a:t>en</a:t>
            </a:r>
            <a:r>
              <a:rPr lang="en-US" sz="3200" dirty="0"/>
              <a:t> UCI </a:t>
            </a:r>
            <a:r>
              <a:rPr lang="en-US" sz="3200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Chile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50B3D2-10F2-B742-AB6D-B25EAAA25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584775"/>
            <a:ext cx="7298638" cy="574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874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833FF55-1307-7B46-A9CF-FD51F1CD0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8905" y="584775"/>
            <a:ext cx="7447907" cy="57785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28A3258-6EA0-CB44-BCC6-50C250CF4052}"/>
              </a:ext>
            </a:extLst>
          </p:cNvPr>
          <p:cNvSpPr txBox="1"/>
          <p:nvPr/>
        </p:nvSpPr>
        <p:spPr>
          <a:xfrm>
            <a:off x="3107829" y="0"/>
            <a:ext cx="6070060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 err="1"/>
              <a:t>Nivel</a:t>
            </a:r>
            <a:r>
              <a:rPr lang="en-US" sz="3200" dirty="0"/>
              <a:t> de </a:t>
            </a:r>
            <a:r>
              <a:rPr lang="en-US" sz="3200" dirty="0" err="1"/>
              <a:t>ocupación</a:t>
            </a:r>
            <a:r>
              <a:rPr lang="en-US" sz="3200" dirty="0"/>
              <a:t> de UCI </a:t>
            </a:r>
            <a:r>
              <a:rPr lang="en-US" sz="3200" dirty="0" err="1"/>
              <a:t>en</a:t>
            </a:r>
            <a:r>
              <a:rPr lang="en-US" sz="3200" dirty="0"/>
              <a:t> Chile </a:t>
            </a:r>
          </a:p>
        </p:txBody>
      </p:sp>
    </p:spTree>
    <p:extLst>
      <p:ext uri="{BB962C8B-B14F-4D97-AF65-F5344CB8AC3E}">
        <p14:creationId xmlns:p14="http://schemas.microsoft.com/office/powerpoint/2010/main" val="2548839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2347274" y="2780907"/>
            <a:ext cx="78914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FALLECIDOS SEMANALES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40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257B24-98EA-6F4F-A0A3-0620C5A6F7E8}"/>
              </a:ext>
            </a:extLst>
          </p:cNvPr>
          <p:cNvSpPr txBox="1"/>
          <p:nvPr/>
        </p:nvSpPr>
        <p:spPr>
          <a:xfrm>
            <a:off x="2060448" y="-11019"/>
            <a:ext cx="877599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 err="1"/>
              <a:t>Fallecidos</a:t>
            </a:r>
            <a:r>
              <a:rPr lang="en-US" sz="3200" dirty="0"/>
              <a:t> </a:t>
            </a:r>
            <a:r>
              <a:rPr lang="en-US" sz="3200" dirty="0" err="1"/>
              <a:t>semanales</a:t>
            </a:r>
            <a:r>
              <a:rPr lang="en-US" sz="3200" dirty="0"/>
              <a:t> con PCR+ </a:t>
            </a:r>
            <a:r>
              <a:rPr lang="en-US" sz="3200" b="1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Chile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E3455C-E323-E148-B7BB-59E6AC518B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800" b="6845"/>
          <a:stretch/>
        </p:blipFill>
        <p:spPr>
          <a:xfrm>
            <a:off x="2060448" y="749837"/>
            <a:ext cx="8367848" cy="565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195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A3DE43-7D3F-A44B-B0F8-C16A6CE70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986" y="1322569"/>
            <a:ext cx="7864770" cy="47884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257B24-98EA-6F4F-A0A3-0620C5A6F7E8}"/>
              </a:ext>
            </a:extLst>
          </p:cNvPr>
          <p:cNvSpPr txBox="1"/>
          <p:nvPr/>
        </p:nvSpPr>
        <p:spPr>
          <a:xfrm>
            <a:off x="774347" y="0"/>
            <a:ext cx="10187661" cy="1015663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200" dirty="0" err="1"/>
              <a:t>Fallecidos</a:t>
            </a:r>
            <a:r>
              <a:rPr lang="en-US" sz="3200" dirty="0"/>
              <a:t> </a:t>
            </a:r>
            <a:r>
              <a:rPr lang="en-US" sz="3200" dirty="0" err="1"/>
              <a:t>semanales</a:t>
            </a:r>
            <a:r>
              <a:rPr lang="en-US" sz="3200" dirty="0"/>
              <a:t> </a:t>
            </a:r>
            <a:r>
              <a:rPr lang="en-US" sz="3200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por</a:t>
            </a:r>
            <a:r>
              <a:rPr lang="en-US" sz="3200" dirty="0"/>
              <a:t> DEIS</a:t>
            </a:r>
          </a:p>
          <a:p>
            <a:pPr algn="ctr"/>
            <a:r>
              <a:rPr lang="en-US" sz="2800" b="1" dirty="0">
                <a:solidFill>
                  <a:srgbClr val="FF0000"/>
                </a:solidFill>
              </a:rPr>
              <a:t>POR FECHA DE FALLECIMIENTO </a:t>
            </a:r>
            <a:r>
              <a:rPr lang="en-US" sz="2800" dirty="0"/>
              <a:t>con COVID19 </a:t>
            </a:r>
            <a:r>
              <a:rPr lang="en-US" sz="2800" dirty="0" err="1"/>
              <a:t>como</a:t>
            </a:r>
            <a:r>
              <a:rPr lang="en-US" sz="2800" dirty="0"/>
              <a:t> causa de </a:t>
            </a:r>
            <a:r>
              <a:rPr lang="en-US" sz="2800" dirty="0" err="1"/>
              <a:t>muerte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DFFE5-8EDE-684D-B21D-1698CF54CC86}"/>
              </a:ext>
            </a:extLst>
          </p:cNvPr>
          <p:cNvSpPr txBox="1"/>
          <p:nvPr/>
        </p:nvSpPr>
        <p:spPr>
          <a:xfrm>
            <a:off x="97649" y="6417922"/>
            <a:ext cx="8327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Fuente: </a:t>
            </a:r>
            <a:r>
              <a:rPr lang="en-US" dirty="0" err="1"/>
              <a:t>Departamento</a:t>
            </a:r>
            <a:r>
              <a:rPr lang="en-US" dirty="0"/>
              <a:t> de </a:t>
            </a:r>
            <a:r>
              <a:rPr lang="en-US" dirty="0" err="1"/>
              <a:t>Estadística</a:t>
            </a:r>
            <a:r>
              <a:rPr lang="en-US" dirty="0"/>
              <a:t> e </a:t>
            </a:r>
            <a:r>
              <a:rPr lang="en-US" dirty="0" err="1"/>
              <a:t>Información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Salud</a:t>
            </a:r>
            <a:r>
              <a:rPr lang="en-US" dirty="0"/>
              <a:t> (DEIS),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Salud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30F12C-5BA1-6541-AE5F-7F59B299CE54}"/>
              </a:ext>
            </a:extLst>
          </p:cNvPr>
          <p:cNvSpPr txBox="1"/>
          <p:nvPr/>
        </p:nvSpPr>
        <p:spPr>
          <a:xfrm>
            <a:off x="6279934" y="1429554"/>
            <a:ext cx="3111929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FE7F13"/>
                </a:solidFill>
              </a:rPr>
              <a:t>Totales</a:t>
            </a:r>
            <a:r>
              <a:rPr lang="en-US" sz="2400" b="1" dirty="0">
                <a:solidFill>
                  <a:srgbClr val="FE7F13"/>
                </a:solidFill>
              </a:rPr>
              <a:t> COVID19</a:t>
            </a:r>
          </a:p>
          <a:p>
            <a:r>
              <a:rPr lang="en-US" sz="2000" b="1" dirty="0" err="1">
                <a:solidFill>
                  <a:srgbClr val="FE7F13"/>
                </a:solidFill>
              </a:rPr>
              <a:t>Confirmados</a:t>
            </a:r>
            <a:r>
              <a:rPr lang="en-US" sz="2000" b="1" dirty="0">
                <a:solidFill>
                  <a:srgbClr val="FE7F13"/>
                </a:solidFill>
              </a:rPr>
              <a:t> + </a:t>
            </a:r>
            <a:r>
              <a:rPr lang="en-US" sz="2000" b="1" dirty="0" err="1">
                <a:solidFill>
                  <a:srgbClr val="FE7F13"/>
                </a:solidFill>
              </a:rPr>
              <a:t>sospechosos</a:t>
            </a:r>
            <a:endParaRPr lang="en-US" sz="2000" b="1" dirty="0">
              <a:solidFill>
                <a:srgbClr val="FE7F13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9563E1-2D8F-314F-A413-FECA079594B9}"/>
              </a:ext>
            </a:extLst>
          </p:cNvPr>
          <p:cNvSpPr txBox="1"/>
          <p:nvPr/>
        </p:nvSpPr>
        <p:spPr>
          <a:xfrm>
            <a:off x="6364774" y="2403981"/>
            <a:ext cx="3111929" cy="169277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2E9D2A"/>
                </a:solidFill>
              </a:rPr>
              <a:t>Fallecidos</a:t>
            </a:r>
            <a:r>
              <a:rPr lang="en-US" sz="2400" b="1" dirty="0">
                <a:solidFill>
                  <a:srgbClr val="2E9D2A"/>
                </a:solidFill>
              </a:rPr>
              <a:t> COVID19</a:t>
            </a:r>
          </a:p>
          <a:p>
            <a:r>
              <a:rPr lang="en-US" sz="2000" b="1" dirty="0" err="1">
                <a:solidFill>
                  <a:srgbClr val="2E9D2A"/>
                </a:solidFill>
              </a:rPr>
              <a:t>Confirmados</a:t>
            </a:r>
            <a:endParaRPr lang="en-US" sz="2000" b="1" dirty="0">
              <a:solidFill>
                <a:srgbClr val="2E9D2A"/>
              </a:solidFill>
            </a:endParaRPr>
          </a:p>
          <a:p>
            <a:endParaRPr lang="en-US" sz="2000" b="1" dirty="0">
              <a:solidFill>
                <a:srgbClr val="2E9D2A"/>
              </a:solidFill>
            </a:endParaRPr>
          </a:p>
          <a:p>
            <a:endParaRPr lang="en-US" sz="2000" b="1" dirty="0">
              <a:solidFill>
                <a:srgbClr val="2E9D2A"/>
              </a:solidFill>
            </a:endParaRPr>
          </a:p>
          <a:p>
            <a:endParaRPr lang="en-US" sz="2000" b="1" dirty="0">
              <a:solidFill>
                <a:srgbClr val="2E9D2A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6EF656-EBA4-C144-A417-7BF62BB1D060}"/>
              </a:ext>
            </a:extLst>
          </p:cNvPr>
          <p:cNvSpPr txBox="1"/>
          <p:nvPr/>
        </p:nvSpPr>
        <p:spPr>
          <a:xfrm>
            <a:off x="6404705" y="4328474"/>
            <a:ext cx="3712480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D72726"/>
                </a:solidFill>
              </a:rPr>
              <a:t>Fallecidos</a:t>
            </a:r>
            <a:r>
              <a:rPr lang="en-US" sz="2400" b="1" dirty="0">
                <a:solidFill>
                  <a:srgbClr val="D72726"/>
                </a:solidFill>
              </a:rPr>
              <a:t> COVID19</a:t>
            </a:r>
          </a:p>
          <a:p>
            <a:r>
              <a:rPr lang="en-US" sz="2000" b="1" dirty="0">
                <a:solidFill>
                  <a:srgbClr val="D72726"/>
                </a:solidFill>
              </a:rPr>
              <a:t>No </a:t>
            </a:r>
            <a:r>
              <a:rPr lang="en-US" sz="2000" b="1" dirty="0" err="1">
                <a:solidFill>
                  <a:srgbClr val="D72726"/>
                </a:solidFill>
              </a:rPr>
              <a:t>confirmados</a:t>
            </a:r>
            <a:r>
              <a:rPr lang="en-US" sz="2000" b="1" dirty="0">
                <a:solidFill>
                  <a:srgbClr val="D72726"/>
                </a:solidFill>
              </a:rPr>
              <a:t> (</a:t>
            </a:r>
            <a:r>
              <a:rPr lang="en-US" sz="2000" b="1" dirty="0" err="1">
                <a:solidFill>
                  <a:srgbClr val="D72726"/>
                </a:solidFill>
              </a:rPr>
              <a:t>sospechosos</a:t>
            </a:r>
            <a:r>
              <a:rPr lang="en-US" sz="2000" b="1" dirty="0">
                <a:solidFill>
                  <a:srgbClr val="D72726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55437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257B24-98EA-6F4F-A0A3-0620C5A6F7E8}"/>
              </a:ext>
            </a:extLst>
          </p:cNvPr>
          <p:cNvSpPr txBox="1"/>
          <p:nvPr/>
        </p:nvSpPr>
        <p:spPr>
          <a:xfrm>
            <a:off x="774347" y="0"/>
            <a:ext cx="10187661" cy="1015663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200" dirty="0" err="1"/>
              <a:t>Fallecidos</a:t>
            </a:r>
            <a:r>
              <a:rPr lang="en-US" sz="3200" dirty="0"/>
              <a:t> </a:t>
            </a:r>
            <a:r>
              <a:rPr lang="en-US" sz="3200" dirty="0" err="1"/>
              <a:t>semanales</a:t>
            </a:r>
            <a:r>
              <a:rPr lang="en-US" sz="3200" dirty="0"/>
              <a:t> </a:t>
            </a:r>
            <a:r>
              <a:rPr lang="en-US" sz="3200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por</a:t>
            </a:r>
            <a:r>
              <a:rPr lang="en-US" sz="3200" dirty="0"/>
              <a:t> DEIS</a:t>
            </a:r>
          </a:p>
          <a:p>
            <a:pPr algn="ctr"/>
            <a:r>
              <a:rPr lang="en-US" sz="2800" b="1" dirty="0">
                <a:solidFill>
                  <a:srgbClr val="FF0000"/>
                </a:solidFill>
              </a:rPr>
              <a:t>POR FECHA DE FALLECIMIENTO </a:t>
            </a:r>
            <a:r>
              <a:rPr lang="en-US" sz="2800" dirty="0"/>
              <a:t>con COVID19 </a:t>
            </a:r>
            <a:r>
              <a:rPr lang="en-US" sz="2800" dirty="0" err="1"/>
              <a:t>como</a:t>
            </a:r>
            <a:r>
              <a:rPr lang="en-US" sz="2800" dirty="0"/>
              <a:t> causa de </a:t>
            </a:r>
            <a:r>
              <a:rPr lang="en-US" sz="2800" dirty="0" err="1"/>
              <a:t>muerte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DFFE5-8EDE-684D-B21D-1698CF54CC86}"/>
              </a:ext>
            </a:extLst>
          </p:cNvPr>
          <p:cNvSpPr txBox="1"/>
          <p:nvPr/>
        </p:nvSpPr>
        <p:spPr>
          <a:xfrm>
            <a:off x="97649" y="6417922"/>
            <a:ext cx="8327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Fuente: </a:t>
            </a:r>
            <a:r>
              <a:rPr lang="en-US" dirty="0" err="1"/>
              <a:t>Departamento</a:t>
            </a:r>
            <a:r>
              <a:rPr lang="en-US" dirty="0"/>
              <a:t> de </a:t>
            </a:r>
            <a:r>
              <a:rPr lang="en-US" dirty="0" err="1"/>
              <a:t>Estadística</a:t>
            </a:r>
            <a:r>
              <a:rPr lang="en-US" dirty="0"/>
              <a:t> e </a:t>
            </a:r>
            <a:r>
              <a:rPr lang="en-US" dirty="0" err="1"/>
              <a:t>Información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Salud</a:t>
            </a:r>
            <a:r>
              <a:rPr lang="en-US" dirty="0"/>
              <a:t> (DEIS),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Salud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F53BAA-AC73-7A4F-85B5-F36072210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9" y="1153228"/>
            <a:ext cx="8542879" cy="52646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30F12C-5BA1-6541-AE5F-7F59B299CE54}"/>
              </a:ext>
            </a:extLst>
          </p:cNvPr>
          <p:cNvSpPr txBox="1"/>
          <p:nvPr/>
        </p:nvSpPr>
        <p:spPr>
          <a:xfrm>
            <a:off x="6977517" y="1489973"/>
            <a:ext cx="3111929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D72627"/>
                </a:solidFill>
              </a:rPr>
              <a:t>Totales</a:t>
            </a:r>
            <a:r>
              <a:rPr lang="en-US" sz="2400" b="1" dirty="0">
                <a:solidFill>
                  <a:srgbClr val="D72627"/>
                </a:solidFill>
              </a:rPr>
              <a:t> COVID19</a:t>
            </a:r>
          </a:p>
          <a:p>
            <a:r>
              <a:rPr lang="en-US" sz="2000" b="1" dirty="0" err="1">
                <a:solidFill>
                  <a:srgbClr val="D72627"/>
                </a:solidFill>
              </a:rPr>
              <a:t>Confirmados</a:t>
            </a:r>
            <a:r>
              <a:rPr lang="en-US" sz="2000" b="1" dirty="0">
                <a:solidFill>
                  <a:srgbClr val="D72627"/>
                </a:solidFill>
              </a:rPr>
              <a:t> + </a:t>
            </a:r>
            <a:r>
              <a:rPr lang="en-US" sz="2000" b="1" dirty="0" err="1">
                <a:solidFill>
                  <a:srgbClr val="D72627"/>
                </a:solidFill>
              </a:rPr>
              <a:t>sospechosos</a:t>
            </a:r>
            <a:endParaRPr lang="en-US" sz="2000" b="1" dirty="0">
              <a:solidFill>
                <a:srgbClr val="D72627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9563E1-2D8F-314F-A413-FECA079594B9}"/>
              </a:ext>
            </a:extLst>
          </p:cNvPr>
          <p:cNvSpPr txBox="1"/>
          <p:nvPr/>
        </p:nvSpPr>
        <p:spPr>
          <a:xfrm>
            <a:off x="6977516" y="2562631"/>
            <a:ext cx="3111929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9165B9"/>
                </a:solidFill>
              </a:rPr>
              <a:t>Fallecidos</a:t>
            </a:r>
            <a:r>
              <a:rPr lang="en-US" sz="2400" b="1" dirty="0">
                <a:solidFill>
                  <a:srgbClr val="9165B9"/>
                </a:solidFill>
              </a:rPr>
              <a:t> COVID19</a:t>
            </a:r>
          </a:p>
          <a:p>
            <a:r>
              <a:rPr lang="en-US" sz="2000" b="1" dirty="0" err="1">
                <a:solidFill>
                  <a:srgbClr val="9165B9"/>
                </a:solidFill>
              </a:rPr>
              <a:t>Confirmados</a:t>
            </a:r>
            <a:endParaRPr lang="en-US" sz="2000" b="1" dirty="0">
              <a:solidFill>
                <a:srgbClr val="9165B9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6EF656-EBA4-C144-A417-7BF62BB1D060}"/>
              </a:ext>
            </a:extLst>
          </p:cNvPr>
          <p:cNvSpPr txBox="1"/>
          <p:nvPr/>
        </p:nvSpPr>
        <p:spPr>
          <a:xfrm>
            <a:off x="6977516" y="4356754"/>
            <a:ext cx="3712480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8A574B"/>
                </a:solidFill>
              </a:rPr>
              <a:t>Fallecidos</a:t>
            </a:r>
            <a:r>
              <a:rPr lang="en-US" sz="2400" b="1" dirty="0">
                <a:solidFill>
                  <a:srgbClr val="8A574B"/>
                </a:solidFill>
              </a:rPr>
              <a:t> COVID19</a:t>
            </a:r>
          </a:p>
          <a:p>
            <a:r>
              <a:rPr lang="en-US" sz="2000" b="1" dirty="0">
                <a:solidFill>
                  <a:srgbClr val="8A574B"/>
                </a:solidFill>
              </a:rPr>
              <a:t>No </a:t>
            </a:r>
            <a:r>
              <a:rPr lang="en-US" sz="2000" b="1" dirty="0" err="1">
                <a:solidFill>
                  <a:srgbClr val="8A574B"/>
                </a:solidFill>
              </a:rPr>
              <a:t>confirmados</a:t>
            </a:r>
            <a:r>
              <a:rPr lang="en-US" sz="2000" b="1" dirty="0">
                <a:solidFill>
                  <a:srgbClr val="8A574B"/>
                </a:solidFill>
              </a:rPr>
              <a:t> (</a:t>
            </a:r>
            <a:r>
              <a:rPr lang="en-US" sz="2000" b="1" dirty="0" err="1">
                <a:solidFill>
                  <a:srgbClr val="8A574B"/>
                </a:solidFill>
              </a:rPr>
              <a:t>sospechosos</a:t>
            </a:r>
            <a:r>
              <a:rPr lang="en-US" sz="2000" b="1" dirty="0">
                <a:solidFill>
                  <a:srgbClr val="8A574B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84177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CF60B9-1B67-EC49-AADC-5FEDE5C5D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8" y="165100"/>
            <a:ext cx="11337056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474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3710</TotalTime>
  <Words>373</Words>
  <Application>Microsoft Macintosh PowerPoint</Application>
  <PresentationFormat>Widescreen</PresentationFormat>
  <Paragraphs>83</Paragraphs>
  <Slides>22</Slides>
  <Notes>8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Ernesto Laval</dc:creator>
  <cp:lastModifiedBy>Ernesto Laval</cp:lastModifiedBy>
  <cp:revision>116</cp:revision>
  <dcterms:created xsi:type="dcterms:W3CDTF">2021-01-30T18:55:16Z</dcterms:created>
  <dcterms:modified xsi:type="dcterms:W3CDTF">2021-04-24T20:01:05Z</dcterms:modified>
</cp:coreProperties>
</file>